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89" r:id="rId2"/>
  </p:sldMasterIdLst>
  <p:notesMasterIdLst>
    <p:notesMasterId r:id="rId30"/>
  </p:notesMasterIdLst>
  <p:sldIdLst>
    <p:sldId id="281" r:id="rId3"/>
    <p:sldId id="298" r:id="rId4"/>
    <p:sldId id="299" r:id="rId5"/>
    <p:sldId id="300" r:id="rId6"/>
    <p:sldId id="301" r:id="rId7"/>
    <p:sldId id="302" r:id="rId8"/>
    <p:sldId id="303" r:id="rId9"/>
    <p:sldId id="304" r:id="rId10"/>
    <p:sldId id="314" r:id="rId11"/>
    <p:sldId id="315" r:id="rId12"/>
    <p:sldId id="317" r:id="rId13"/>
    <p:sldId id="318" r:id="rId14"/>
    <p:sldId id="305" r:id="rId15"/>
    <p:sldId id="320" r:id="rId16"/>
    <p:sldId id="321" r:id="rId17"/>
    <p:sldId id="322" r:id="rId18"/>
    <p:sldId id="306" r:id="rId19"/>
    <p:sldId id="307" r:id="rId20"/>
    <p:sldId id="308" r:id="rId21"/>
    <p:sldId id="309" r:id="rId22"/>
    <p:sldId id="310" r:id="rId23"/>
    <p:sldId id="311" r:id="rId24"/>
    <p:sldId id="312" r:id="rId25"/>
    <p:sldId id="313" r:id="rId26"/>
    <p:sldId id="297" r:id="rId27"/>
    <p:sldId id="316" r:id="rId28"/>
    <p:sldId id="257" r:id="rId29"/>
  </p:sldIdLst>
  <p:sldSz cx="9144000" cy="5715000" type="screen16x10"/>
  <p:notesSz cx="6858000" cy="9144000"/>
  <p:embeddedFontLst>
    <p:embeddedFont>
      <p:font typeface="나눔명조" panose="020B0600000101010101" charset="-127"/>
      <p:regular r:id="rId31"/>
      <p:bold r:id="rId32"/>
    </p:embeddedFont>
    <p:embeddedFont>
      <p:font typeface="Gill Sans MT" panose="020B0502020104020203" pitchFamily="34" charset="0"/>
      <p:regular r:id="rId33"/>
      <p:bold r:id="rId34"/>
      <p:italic r:id="rId35"/>
      <p:boldItalic r:id="rId36"/>
    </p:embeddedFont>
    <p:embeddedFont>
      <p:font typeface="HY그래픽M" panose="02030600000101010101" pitchFamily="18" charset="-127"/>
      <p:regular r:id="rId37"/>
    </p:embeddedFont>
    <p:embeddedFont>
      <p:font typeface="HY헤드라인M" panose="02030600000101010101" pitchFamily="18" charset="-127"/>
      <p:regular r:id="rId38"/>
    </p:embeddedFont>
    <p:embeddedFont>
      <p:font typeface="맑은 고딕" panose="020B0503020000020004" pitchFamily="50" charset="-127"/>
      <p:regular r:id="rId39"/>
      <p:bold r:id="rId40"/>
    </p:embeddedFont>
    <p:embeddedFont>
      <p:font typeface="휴먼둥근헤드라인" panose="02030504000101010101" pitchFamily="18" charset="-127"/>
      <p:regular r:id="rId41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0F1A"/>
    <a:srgbClr val="9D0101"/>
    <a:srgbClr val="464646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4614" autoAdjust="0"/>
  </p:normalViewPr>
  <p:slideViewPr>
    <p:cSldViewPr>
      <p:cViewPr varScale="1">
        <p:scale>
          <a:sx n="85" d="100"/>
          <a:sy n="85" d="100"/>
        </p:scale>
        <p:origin x="1146" y="90"/>
      </p:cViewPr>
      <p:guideLst>
        <p:guide orient="horz" pos="180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7" d="100"/>
          <a:sy n="87" d="100"/>
        </p:scale>
        <p:origin x="3840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9.fntdata"/><Relationship Id="rId21" Type="http://schemas.openxmlformats.org/officeDocument/2006/relationships/slide" Target="slides/slide19.xml"/><Relationship Id="rId34" Type="http://schemas.openxmlformats.org/officeDocument/2006/relationships/font" Target="fonts/font4.fntdata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2.fntdata"/><Relationship Id="rId37" Type="http://schemas.openxmlformats.org/officeDocument/2006/relationships/font" Target="fonts/font7.fntdata"/><Relationship Id="rId40" Type="http://schemas.openxmlformats.org/officeDocument/2006/relationships/font" Target="fonts/font10.fntdata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6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1.fntdata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5.fntdata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3.fntdata"/><Relationship Id="rId38" Type="http://schemas.openxmlformats.org/officeDocument/2006/relationships/font" Target="fonts/font8.fntdata"/><Relationship Id="rId20" Type="http://schemas.openxmlformats.org/officeDocument/2006/relationships/slide" Target="slides/slide18.xml"/><Relationship Id="rId41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8B7B6E-4711-456D-891A-73A1334D8B07}" type="datetimeFigureOut">
              <a:rPr lang="ko-KR" altLang="en-US" smtClean="0"/>
              <a:pPr/>
              <a:t>2022-06-30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1343EB-E7BC-4391-BC12-5ED41A351A5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F1343EB-E7BC-4391-BC12-5ED41A351A5E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90073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9F0B5F-A33B-4424-AFDA-6798159B14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935038"/>
            <a:ext cx="6858000" cy="199072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0471A86-5721-4296-BEE9-93BBC32E54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001963"/>
            <a:ext cx="6858000" cy="1379537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18D7471-8482-44F5-A7A4-40F415F78F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2022-06-30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18727C7-17E0-4D65-AC8F-B945A917A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251F0C8-9F91-4B21-BFC9-49BB804E2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8151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061094E-1B30-491B-A56B-D4AAF8416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0479D9A-9EBF-40FE-8F7B-34BABD5F74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9B06CB1-C209-4F9A-897D-E9D6BA97F1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2022-06-30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DF43178-8EE4-4F25-9FAA-E4F9F757D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624AF0-A2DA-49FB-9A78-30BD7D797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8048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6550460-6230-483F-A843-FEF455F953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425575"/>
            <a:ext cx="7886700" cy="237648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9DE68D7-7D74-484A-B346-922E72ADB3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824288"/>
            <a:ext cx="7886700" cy="125095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A2C004E-1FB7-4D3C-8EB7-C11B179B59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2022-06-30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55FD41E-E2BB-4F83-8B0F-0595EB79E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A0B78BB-D7B7-4FE1-9F60-A701347E52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06957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499040-1151-4EDB-BB71-A9F9795EB8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ED0983E-E47D-49AA-8C52-F4C9250016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520825"/>
            <a:ext cx="3867150" cy="36274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AFBC1D9-341A-4470-B478-9A9A6A6425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520825"/>
            <a:ext cx="3867150" cy="36274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E438B8B-0F67-4C75-9A9B-4549635235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2022-06-30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4BEC668-CD48-4DD5-9830-29B085DA8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9BEB1ED-027E-4C1F-8588-8272EDA5FD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9345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2260FDA-1C49-4703-963D-4E110DA28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04800"/>
            <a:ext cx="7886700" cy="110490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3154722-D902-4104-9AEA-D9A753F9C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401763"/>
            <a:ext cx="3868737" cy="6858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3852EF8-B10B-41FF-B181-9A8E9369C3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087563"/>
            <a:ext cx="3868737" cy="3070225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5D7EF1E-1225-4026-9F04-BA13D20C52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401763"/>
            <a:ext cx="3887788" cy="6858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24F9525B-6692-43CC-8BFC-6856F0D72A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087563"/>
            <a:ext cx="3887788" cy="3070225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24F0D2B6-D63F-47C0-BF1A-4F499496EA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2022-06-30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58B72AD-AA84-4C3B-BB5D-3C42B1270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744BCE9E-5418-4CA4-A86B-E8ADAF4A01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8631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37B357E-D99D-4B83-A4F3-34724C9CA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B941C75E-134F-4627-A206-C2276B486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2022-06-30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A6F31A4-048B-43F4-9422-F9FB41F7AE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C9C22B7-5D3F-40B1-887C-D3666B856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20287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17F62FAA-37C5-4C20-B8C3-2335EE3E1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2022-06-30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EC690729-0E77-4898-BD5D-28E078086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1E51C90-9C94-4F89-B8D5-94EE43BD12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60265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90F61CF-E8B3-4E88-A9CA-15B2B4271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81000"/>
            <a:ext cx="2949575" cy="13335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519CB28-0103-4E18-9248-AF0CEAE2B9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822325"/>
            <a:ext cx="4629150" cy="40624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31B20FB-BD45-426B-A904-AB14C104AD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1714500"/>
            <a:ext cx="2949575" cy="3176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280A633-DB92-4B89-BEBD-E169CF3E60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2022-06-30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8D24935-3482-418D-B435-BEC28B88F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E17FCD7-7AC0-40B1-8A9A-512DB76AC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835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2354050-8DBC-4857-8BFF-3F12F6D0A9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81000"/>
            <a:ext cx="2949575" cy="13335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D94B89FB-BFDE-499C-86EE-7A1D47C1FE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822325"/>
            <a:ext cx="4629150" cy="40624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3928E9F-485E-45A8-8816-385184D132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1714500"/>
            <a:ext cx="2949575" cy="3176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3F108B7-2FFA-410F-9DDF-F406B3DEDA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2022-06-30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8DAC8D8-6664-4EB7-9A4F-1ADE5CB54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4DF8164-4841-4373-93B2-FF7A4B96E4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9314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6A96E6B-C521-496B-8103-07B812DD8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D5416DF-3EAE-4564-AF6E-70DB82C2C6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0E1CC12-3B28-4997-9393-5338BC1AF0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2022-06-30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DB38921-D7B9-410E-8D32-A73A376FF0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EC98900-AE4D-4058-87E5-AF0075C17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9868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9A121D3F-2DB0-4A9B-8BC4-0780507A4A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04800"/>
            <a:ext cx="1971675" cy="4843463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D14F335-135D-4029-BDB9-BE1266E371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04800"/>
            <a:ext cx="5762625" cy="4843463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CD6AA2E-E6BF-46E7-B6E0-54739EFFC3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2022-06-30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F08600F-72D8-4024-91AF-D04E6732B6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69222B2-F793-44E1-A998-DA307078C7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06573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13335" y="668582"/>
            <a:ext cx="6477805" cy="2117859"/>
          </a:xfrm>
        </p:spPr>
        <p:txBody>
          <a:bodyPr bIns="0" anchor="b">
            <a:normAutofit/>
          </a:bodyPr>
          <a:lstStyle>
            <a:lvl1pPr algn="l">
              <a:defRPr sz="495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13335" y="2942671"/>
            <a:ext cx="6477804" cy="814684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350" b="0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35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2022-06-30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12376" y="274423"/>
            <a:ext cx="3730436" cy="257668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8249" y="665811"/>
            <a:ext cx="608264" cy="419648"/>
          </a:xfrm>
        </p:spPr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813335" y="2940452"/>
            <a:ext cx="647780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04136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2022-06-30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090422" y="1539240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89764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0679" y="1463442"/>
            <a:ext cx="6482366" cy="1573292"/>
          </a:xfrm>
        </p:spPr>
        <p:txBody>
          <a:bodyPr anchor="b">
            <a:normAutofit/>
          </a:bodyPr>
          <a:lstStyle>
            <a:lvl1pPr algn="l">
              <a:defRPr sz="27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0679" y="3171829"/>
            <a:ext cx="6472835" cy="844108"/>
          </a:xfrm>
        </p:spPr>
        <p:txBody>
          <a:bodyPr tIns="91440">
            <a:normAutofit/>
          </a:bodyPr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2022-06-30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090679" y="3170821"/>
            <a:ext cx="647283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56378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6913" y="670741"/>
            <a:ext cx="7204226" cy="882754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85498" y="1675732"/>
            <a:ext cx="3483864" cy="2873829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10328" y="1681119"/>
            <a:ext cx="3483864" cy="286793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2022-06-30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090422" y="1539240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96485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5394" y="670136"/>
            <a:ext cx="7205746" cy="880266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5393" y="1682958"/>
            <a:ext cx="3483864" cy="668286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5393" y="2353558"/>
            <a:ext cx="3483864" cy="220371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9272" y="1685836"/>
            <a:ext cx="3483864" cy="668531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09272" y="2351243"/>
            <a:ext cx="3483864" cy="2197809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2022-06-30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090422" y="1539240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14761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2022-06-30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090422" y="1539240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24962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2022-06-30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4726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3504" y="665811"/>
            <a:ext cx="2454824" cy="1872598"/>
          </a:xfrm>
        </p:spPr>
        <p:txBody>
          <a:bodyPr anchor="b">
            <a:normAutofit/>
          </a:bodyPr>
          <a:lstStyle>
            <a:lvl1pPr algn="l">
              <a:defRPr sz="18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2785" y="665812"/>
            <a:ext cx="4509353" cy="3882355"/>
          </a:xfrm>
        </p:spPr>
        <p:txBody>
          <a:bodyPr anchor="ctr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3504" y="2671243"/>
            <a:ext cx="2456260" cy="1873484"/>
          </a:xfrm>
        </p:spPr>
        <p:txBody>
          <a:bodyPr/>
          <a:lstStyle>
            <a:lvl1pPr marL="0" indent="0" algn="l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2022-06-30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086210" y="2671243"/>
            <a:ext cx="2452118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70256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5608041" y="401809"/>
            <a:ext cx="3055900" cy="4290918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8405" y="941261"/>
            <a:ext cx="4149246" cy="1525487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3292" y="935452"/>
            <a:ext cx="2093378" cy="3221939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7747" y="2621660"/>
            <a:ext cx="4143303" cy="1669785"/>
          </a:xfrm>
        </p:spPr>
        <p:txBody>
          <a:bodyPr>
            <a:normAutofit/>
          </a:bodyPr>
          <a:lstStyle>
            <a:lvl1pPr marL="0" indent="0" algn="l">
              <a:buNone/>
              <a:defRPr sz="13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85537" y="4558214"/>
            <a:ext cx="4145513" cy="266769"/>
          </a:xfrm>
        </p:spPr>
        <p:txBody>
          <a:bodyPr/>
          <a:lstStyle>
            <a:lvl1pPr algn="l">
              <a:defRPr/>
            </a:lvl1pPr>
          </a:lstStyle>
          <a:p>
            <a:fld id="{8777F105-046A-4C94-82DC-B0F3E731B525}" type="datetimeFigureOut">
              <a:rPr lang="ko-KR" altLang="en-US" smtClean="0"/>
              <a:pPr/>
              <a:t>2022-06-30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85537" y="265534"/>
            <a:ext cx="4155753" cy="267443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085537" y="2619671"/>
            <a:ext cx="414551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48295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2022-06-30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090422" y="1539240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66642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9333" y="665811"/>
            <a:ext cx="1211807" cy="388324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83504" y="665811"/>
            <a:ext cx="5871623" cy="3883241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2022-06-30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7079333" y="665811"/>
            <a:ext cx="0" cy="3883241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2693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D3F8500-93E9-4613-81B9-B3278DA544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04800"/>
            <a:ext cx="7886700" cy="11049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1628594-CA76-4705-8579-37F4401F86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520825"/>
            <a:ext cx="7886700" cy="36274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6FE3FC0-D6C8-45F8-812A-06E1208E73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5297488"/>
            <a:ext cx="20574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0CE7A4-3BC9-4E8D-9DC4-AB9CD2EEF968}" type="datetimeFigureOut">
              <a:rPr lang="ko-KR" altLang="en-US" smtClean="0"/>
              <a:t>2022-06-30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FA519B4-688B-4904-9E4D-5FF5A27021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5297488"/>
            <a:ext cx="30861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8988289-E068-4315-8B26-2D49C30A15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5297488"/>
            <a:ext cx="20574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2153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1682897"/>
            <a:ext cx="9144000" cy="3421618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5105400"/>
            <a:ext cx="9144000" cy="619125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88685" y="670433"/>
            <a:ext cx="7202456" cy="8743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8685" y="1679777"/>
            <a:ext cx="7202456" cy="28755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65604" y="275308"/>
            <a:ext cx="2625536" cy="2576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0CE7A4-3BC9-4E8D-9DC4-AB9CD2EEF968}" type="datetimeFigureOut">
              <a:rPr lang="ko-KR" altLang="en-US" smtClean="0"/>
              <a:t>2022-06-30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684" y="274423"/>
            <a:ext cx="4454127" cy="2576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0046" y="665811"/>
            <a:ext cx="608264" cy="41964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100">
                <a:solidFill>
                  <a:schemeClr val="accent1"/>
                </a:solidFill>
              </a:defRPr>
            </a:lvl1pPr>
          </a:lstStyle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5107011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1940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24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120000"/>
        </a:lnSpc>
        <a:spcBef>
          <a:spcPts val="75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5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35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05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labs.go.kr/guide/viewPage.do?gT=memberIntergration" TargetMode="Externa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30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2195736" y="1925014"/>
            <a:ext cx="4752528" cy="860478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979712" y="2093643"/>
            <a:ext cx="5184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spc="3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연구실 안전교육</a:t>
            </a:r>
            <a:endParaRPr lang="en-US" altLang="ko-KR" sz="2800" spc="300" dirty="0"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02915" y="4421931"/>
            <a:ext cx="43204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solidFill>
                  <a:srgbClr val="C00000"/>
                </a:solidFill>
                <a:latin typeface="나눔바른고딕OTF Light" pitchFamily="50" charset="-127"/>
                <a:ea typeface="나눔바른고딕OTF Light" pitchFamily="50" charset="-127"/>
              </a:rPr>
              <a:t>재난안전실</a:t>
            </a:r>
            <a:endParaRPr lang="en-US" altLang="ko-KR" sz="1400" dirty="0">
              <a:solidFill>
                <a:srgbClr val="C00000"/>
              </a:solidFill>
              <a:latin typeface="나눔바른고딕OTF Light" pitchFamily="50" charset="-127"/>
              <a:ea typeface="나눔바른고딕OTF Light" pitchFamily="50" charset="-127"/>
            </a:endParaRPr>
          </a:p>
        </p:txBody>
      </p:sp>
      <p:pic>
        <p:nvPicPr>
          <p:cNvPr id="1025" name="_x262582096" descr="EMB000029a02c63">
            <a:extLst>
              <a:ext uri="{FF2B5EF4-FFF2-40B4-BE49-F238E27FC236}">
                <a16:creationId xmlns:a16="http://schemas.microsoft.com/office/drawing/2014/main" id="{F7A887D7-FED2-4FA2-805A-AF917576D4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5083" y="4801716"/>
            <a:ext cx="1296144" cy="595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08" y="1165262"/>
            <a:ext cx="5013085" cy="3820006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5191205" y="2475100"/>
            <a:ext cx="3816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‘Chrome’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실행</a:t>
            </a:r>
            <a:b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(‘Internet Explorer’ 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실행시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오류 발생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  <a:b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b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포털사이트에서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연구실안전교육시스템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검색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연구실안전교육시스템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클릭하여 링크 접속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E8DB540-45D6-4F22-AE5B-777AA6D2E578}"/>
              </a:ext>
            </a:extLst>
          </p:cNvPr>
          <p:cNvSpPr/>
          <p:nvPr/>
        </p:nvSpPr>
        <p:spPr>
          <a:xfrm>
            <a:off x="467544" y="3721595"/>
            <a:ext cx="1196660" cy="288033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88327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739" y="1165262"/>
            <a:ext cx="4716623" cy="3820006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5008362" y="2719000"/>
            <a:ext cx="41356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우측 상단에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회원가입＇ 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E8DB540-45D6-4F22-AE5B-777AA6D2E578}"/>
              </a:ext>
            </a:extLst>
          </p:cNvPr>
          <p:cNvSpPr/>
          <p:nvPr/>
        </p:nvSpPr>
        <p:spPr>
          <a:xfrm>
            <a:off x="4214649" y="1165263"/>
            <a:ext cx="501368" cy="169551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08563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739" y="1190703"/>
            <a:ext cx="4716623" cy="3769124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5008362" y="2719000"/>
            <a:ext cx="41356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국가연구안전정보시스템바로가기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E8DB540-45D6-4F22-AE5B-777AA6D2E578}"/>
              </a:ext>
            </a:extLst>
          </p:cNvPr>
          <p:cNvSpPr/>
          <p:nvPr/>
        </p:nvSpPr>
        <p:spPr>
          <a:xfrm>
            <a:off x="1982400" y="3942726"/>
            <a:ext cx="1797512" cy="354934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02897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50" y="1190703"/>
            <a:ext cx="4672400" cy="3769124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2040" y="2936765"/>
            <a:ext cx="4211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우측 상단에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회원가입＇ 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E8DB540-45D6-4F22-AE5B-777AA6D2E578}"/>
              </a:ext>
            </a:extLst>
          </p:cNvPr>
          <p:cNvSpPr/>
          <p:nvPr/>
        </p:nvSpPr>
        <p:spPr>
          <a:xfrm>
            <a:off x="4304989" y="1798401"/>
            <a:ext cx="360040" cy="144016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15163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50" y="1241304"/>
            <a:ext cx="4672400" cy="3704428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86250" y="2719000"/>
            <a:ext cx="41577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회원가입＇ 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E8DB540-45D6-4F22-AE5B-777AA6D2E578}"/>
              </a:ext>
            </a:extLst>
          </p:cNvPr>
          <p:cNvSpPr/>
          <p:nvPr/>
        </p:nvSpPr>
        <p:spPr>
          <a:xfrm>
            <a:off x="2711668" y="3433564"/>
            <a:ext cx="746235" cy="391267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25700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273324"/>
            <a:ext cx="4680520" cy="3674063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5004048" y="2626667"/>
            <a:ext cx="41399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이용약관 및 개인정보 수집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,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이용 안내를 충분히 잘 읽은 후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동의＇ 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 algn="ctr">
              <a:buFont typeface="Wingdings" panose="05000000000000000000" pitchFamily="2" charset="2"/>
              <a:buChar char="Ø"/>
            </a:pP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동의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 후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다음＇클릭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E8DB540-45D6-4F22-AE5B-777AA6D2E578}"/>
              </a:ext>
            </a:extLst>
          </p:cNvPr>
          <p:cNvSpPr/>
          <p:nvPr/>
        </p:nvSpPr>
        <p:spPr>
          <a:xfrm>
            <a:off x="2741635" y="3039611"/>
            <a:ext cx="822253" cy="169043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A099373-A1BA-41B9-9E53-D7069E5C2ECE}"/>
              </a:ext>
            </a:extLst>
          </p:cNvPr>
          <p:cNvSpPr/>
          <p:nvPr/>
        </p:nvSpPr>
        <p:spPr>
          <a:xfrm>
            <a:off x="2741635" y="4325185"/>
            <a:ext cx="822253" cy="169043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2741635" y="4551720"/>
            <a:ext cx="822253" cy="241051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88403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220772"/>
            <a:ext cx="4680520" cy="3724960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5004048" y="2719000"/>
            <a:ext cx="41399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공공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I-PIN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혹은 휴대폰을 통한 본인인증하기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1331640" y="3361556"/>
            <a:ext cx="3600399" cy="1431215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04434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6C83218B-AC15-4E8A-8C02-403AEACC43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211" y="1242152"/>
            <a:ext cx="4713401" cy="3724960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5004048" y="2719000"/>
            <a:ext cx="4139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기본정보 및 부가서비스 기입 및 체크하기</a:t>
            </a:r>
            <a:b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b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(‘LMO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회원통합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에 대한 설명은 다음 슬라이드 참고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1290804" y="1303768"/>
            <a:ext cx="3672409" cy="2482033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66449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6C83218B-AC15-4E8A-8C02-403AEACC43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211" y="1242152"/>
            <a:ext cx="4713401" cy="3724960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5220072" y="1750415"/>
            <a:ext cx="3744416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b="1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기존 회원의 경우</a:t>
            </a:r>
            <a:endParaRPr lang="en-US" altLang="ko-KR" b="1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사용함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체크 후 기존 아이디와 비밀번호 입력 후</a:t>
            </a:r>
            <a:b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하단의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회원 가입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 후 진행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b="1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신규 회원의 경우</a:t>
            </a:r>
            <a:endParaRPr lang="en-US" altLang="ko-KR" b="1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사용안함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 체크 후 하단의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회원 가입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 후 진행</a:t>
            </a:r>
            <a:b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b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r>
              <a:rPr lang="en-US" altLang="ko-KR" sz="1400" b="1" dirty="0">
                <a:solidFill>
                  <a:srgbClr val="0070C0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400" b="1" dirty="0">
                <a:solidFill>
                  <a:srgbClr val="0070C0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회원통합의 상세설명은 다음 슬라이드 참고</a:t>
            </a:r>
            <a:r>
              <a:rPr lang="en-US" altLang="ko-KR" sz="1400" b="1" dirty="0">
                <a:solidFill>
                  <a:srgbClr val="0070C0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  <a:endParaRPr lang="en-US" altLang="ko-KR" sz="1200" b="1" dirty="0">
              <a:solidFill>
                <a:srgbClr val="0070C0"/>
              </a:solidFill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1259632" y="3793603"/>
            <a:ext cx="3672409" cy="773887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34093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395536" y="1633364"/>
            <a:ext cx="5472608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b="1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기존 회원의 회원통합 방법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lvl="1"/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lvl="1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  <a:hlinkClick r:id="rId2"/>
              </a:rPr>
              <a:t>https://labs.go.kr/guide/viewPage.do?gT=memberIntergration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b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접속 후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2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번째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‘Labs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만 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가입했을경우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 후 순서에 맞게 진행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lvl="1"/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b="1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신규 회원의 회원통합 방법</a:t>
            </a:r>
            <a:endParaRPr lang="en-US" altLang="ko-KR" b="1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lvl="1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  <a:hlinkClick r:id="rId2"/>
              </a:rPr>
              <a:t>https://labs.go.kr/guide/viewPage.do?gT=memberIntergration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b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접속 후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4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번째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신규가입일 경우＇ 클릭 후 순서에 맞게 진행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lvl="1"/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lvl="1"/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ko-KR" altLang="en-US" sz="1400" dirty="0">
                <a:latin typeface="+mj-ea"/>
                <a:ea typeface="+mj-ea"/>
              </a:rPr>
              <a:t> 회원통합은 크롬 브라우저에서 진행 하시는 것을 권장합니다</a:t>
            </a:r>
            <a:r>
              <a:rPr lang="en-US" altLang="ko-KR" sz="1400" dirty="0">
                <a:latin typeface="+mj-ea"/>
                <a:ea typeface="+mj-ea"/>
              </a:rPr>
              <a:t>.</a:t>
            </a:r>
            <a:br>
              <a:rPr lang="en-US" altLang="ko-KR" sz="1400" dirty="0">
                <a:latin typeface="+mj-ea"/>
                <a:ea typeface="+mj-ea"/>
              </a:rPr>
            </a:br>
            <a:r>
              <a:rPr lang="en-US" altLang="ko-KR" sz="1400" dirty="0">
                <a:latin typeface="+mj-ea"/>
                <a:ea typeface="+mj-ea"/>
              </a:rPr>
              <a:t> </a:t>
            </a:r>
            <a:r>
              <a:rPr lang="ko-KR" altLang="en-US" sz="1400" dirty="0">
                <a:latin typeface="+mj-ea"/>
                <a:ea typeface="+mj-ea"/>
              </a:rPr>
              <a:t>인터넷 익스플로러</a:t>
            </a:r>
            <a:r>
              <a:rPr lang="en-US" altLang="ko-KR" sz="1400" dirty="0">
                <a:latin typeface="+mj-ea"/>
                <a:ea typeface="+mj-ea"/>
              </a:rPr>
              <a:t>(IE)</a:t>
            </a:r>
            <a:r>
              <a:rPr lang="ko-KR" altLang="en-US" sz="1400" dirty="0">
                <a:latin typeface="+mj-ea"/>
                <a:ea typeface="+mj-ea"/>
              </a:rPr>
              <a:t>에서는 작업이 </a:t>
            </a:r>
            <a:r>
              <a:rPr lang="ko-KR" altLang="en-US" sz="1400" dirty="0" err="1">
                <a:latin typeface="+mj-ea"/>
                <a:ea typeface="+mj-ea"/>
              </a:rPr>
              <a:t>원할하지</a:t>
            </a:r>
            <a:r>
              <a:rPr lang="ko-KR" altLang="en-US" sz="1400" dirty="0">
                <a:latin typeface="+mj-ea"/>
                <a:ea typeface="+mj-ea"/>
              </a:rPr>
              <a:t> 않습니다</a:t>
            </a:r>
            <a:r>
              <a:rPr lang="en-US" altLang="ko-KR" sz="1400" dirty="0">
                <a:latin typeface="+mj-ea"/>
                <a:ea typeface="+mj-ea"/>
              </a:rPr>
              <a:t>.</a:t>
            </a:r>
            <a:endParaRPr lang="en-US" altLang="ko-KR" sz="1200" b="1" dirty="0">
              <a:latin typeface="+mj-ea"/>
              <a:ea typeface="+mj-ea"/>
            </a:endParaRPr>
          </a:p>
        </p:txBody>
      </p:sp>
      <p:pic>
        <p:nvPicPr>
          <p:cNvPr id="1028" name="Picture 4" descr="https://search.pstatic.net/common/?src=http%3A%2F%2Fblogfiles.naver.net%2F20151021_15%2Fbeprince_1445422475038pLeRO_JPEG%2F8e4b91261ed8cf820223048204e52c78.jpg&amp;type=sc960_832">
            <a:extLst>
              <a:ext uri="{FF2B5EF4-FFF2-40B4-BE49-F238E27FC236}">
                <a16:creationId xmlns:a16="http://schemas.microsoft.com/office/drawing/2014/main" id="{EF859718-73B0-444B-98E7-DE0B149660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676" y="2072613"/>
            <a:ext cx="2376264" cy="1108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원형: 비어 있음 7">
            <a:extLst>
              <a:ext uri="{FF2B5EF4-FFF2-40B4-BE49-F238E27FC236}">
                <a16:creationId xmlns:a16="http://schemas.microsoft.com/office/drawing/2014/main" id="{469B7939-6D9F-429F-988F-DE8C5AEA63D4}"/>
              </a:ext>
            </a:extLst>
          </p:cNvPr>
          <p:cNvSpPr/>
          <p:nvPr/>
        </p:nvSpPr>
        <p:spPr>
          <a:xfrm>
            <a:off x="6024008" y="1899885"/>
            <a:ext cx="1296144" cy="1296144"/>
          </a:xfrm>
          <a:prstGeom prst="donut">
            <a:avLst>
              <a:gd name="adj" fmla="val 6554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9" name="곱하기 기호 8">
            <a:extLst>
              <a:ext uri="{FF2B5EF4-FFF2-40B4-BE49-F238E27FC236}">
                <a16:creationId xmlns:a16="http://schemas.microsoft.com/office/drawing/2014/main" id="{053AAD2D-A988-4B47-9FA1-BE1ACBA70EF5}"/>
              </a:ext>
            </a:extLst>
          </p:cNvPr>
          <p:cNvSpPr/>
          <p:nvPr/>
        </p:nvSpPr>
        <p:spPr>
          <a:xfrm>
            <a:off x="7042270" y="1448513"/>
            <a:ext cx="2160240" cy="2160240"/>
          </a:xfrm>
          <a:prstGeom prst="mathMultiply">
            <a:avLst>
              <a:gd name="adj1" fmla="val 5723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2302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1099100" y="3799990"/>
            <a:ext cx="69647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회원가입이 완료되었을 경우 추가정보를 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입력해야합니다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.</a:t>
            </a:r>
            <a:b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추가입력 페이지 이동＇ 클릭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4544E5A8-93A0-4F62-A119-D421D8B54C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9100" y="1463213"/>
            <a:ext cx="6945799" cy="1754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3252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5216472" y="3579321"/>
            <a:ext cx="32475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기관분류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대학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ko-KR" altLang="en-US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소속기관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 '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우송대학교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'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검색 후 선택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CB180F5-21B6-4CCA-BF0D-2ED27C0FD576}"/>
              </a:ext>
            </a:extLst>
          </p:cNvPr>
          <p:cNvSpPr/>
          <p:nvPr/>
        </p:nvSpPr>
        <p:spPr>
          <a:xfrm>
            <a:off x="1367644" y="657190"/>
            <a:ext cx="6408712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추가정보작성</a:t>
            </a:r>
            <a:endParaRPr lang="en-US" altLang="ko-K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C726846-F951-447C-9E0C-B78CC640BB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745472"/>
            <a:ext cx="3954312" cy="2497460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5CCF606A-F23B-4A97-93D2-E9F0B65E7AA0}"/>
              </a:ext>
            </a:extLst>
          </p:cNvPr>
          <p:cNvSpPr/>
          <p:nvPr/>
        </p:nvSpPr>
        <p:spPr>
          <a:xfrm>
            <a:off x="1197287" y="2848030"/>
            <a:ext cx="3152561" cy="1329115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B0BDC902-70A8-4A59-936A-55CA67E428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6772" y="1746393"/>
            <a:ext cx="3731692" cy="1687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8675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572000" y="1273324"/>
            <a:ext cx="4254600" cy="3650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직급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재학생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해당학년</a:t>
            </a:r>
            <a:endParaRPr lang="ko-KR" altLang="en-US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대학원생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대학원생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연구원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연구원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교수님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연구실책임자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책임자 아닌 교수님도 포함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  <a:endParaRPr lang="ko-KR" altLang="en-US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조교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교직원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인턴과정중이신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조교님 포함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회원권한 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재학생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연구활동종사자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대학원생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연구활동종사자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연구원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연구활동종사자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교수님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연구실책임자</a:t>
            </a:r>
            <a:b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   (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단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,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책임자가 아니신 교수님은 연구활동종사자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조교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연구활동종사자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CB180F5-21B6-4CCA-BF0D-2ED27C0FD576}"/>
              </a:ext>
            </a:extLst>
          </p:cNvPr>
          <p:cNvSpPr/>
          <p:nvPr/>
        </p:nvSpPr>
        <p:spPr>
          <a:xfrm>
            <a:off x="1367644" y="657190"/>
            <a:ext cx="6408712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추가정보작성</a:t>
            </a:r>
            <a:endParaRPr lang="en-US" altLang="ko-K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C726846-F951-447C-9E0C-B78CC640BB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745472"/>
            <a:ext cx="3954312" cy="2497460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5CCF606A-F23B-4A97-93D2-E9F0B65E7AA0}"/>
              </a:ext>
            </a:extLst>
          </p:cNvPr>
          <p:cNvSpPr/>
          <p:nvPr/>
        </p:nvSpPr>
        <p:spPr>
          <a:xfrm>
            <a:off x="1197287" y="2848030"/>
            <a:ext cx="3152561" cy="1329115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90254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464496" y="2065412"/>
            <a:ext cx="4572000" cy="18959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부서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학과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  <a:endParaRPr lang="ko-KR" altLang="en-US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재학생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해당학과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대학원생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해당학과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연구원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사용하는 연구실 담당 학과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교수님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해당학과</a:t>
            </a:r>
            <a:b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여러학과에서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사용중이신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경우 더 높은 권한의 학과 입력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  <a:endParaRPr lang="ko-KR" altLang="en-US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조교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해당학과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CB180F5-21B6-4CCA-BF0D-2ED27C0FD576}"/>
              </a:ext>
            </a:extLst>
          </p:cNvPr>
          <p:cNvSpPr/>
          <p:nvPr/>
        </p:nvSpPr>
        <p:spPr>
          <a:xfrm>
            <a:off x="1367644" y="657190"/>
            <a:ext cx="6408712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추가정보작성</a:t>
            </a:r>
            <a:endParaRPr lang="en-US" altLang="ko-K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C726846-F951-447C-9E0C-B78CC640BB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745472"/>
            <a:ext cx="3954312" cy="2497460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5CCF606A-F23B-4A97-93D2-E9F0B65E7AA0}"/>
              </a:ext>
            </a:extLst>
          </p:cNvPr>
          <p:cNvSpPr/>
          <p:nvPr/>
        </p:nvSpPr>
        <p:spPr>
          <a:xfrm>
            <a:off x="1197287" y="2848030"/>
            <a:ext cx="3152561" cy="1329115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91042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572000" y="2046250"/>
            <a:ext cx="4254600" cy="1618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사번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학번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재학생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본인의 학번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대학원생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본인의 학번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연구원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핸드폰 번호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(010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제외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  <a:endParaRPr lang="ko-KR" altLang="en-US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교수님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본인의 사번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조교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본인의 교번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CB180F5-21B6-4CCA-BF0D-2ED27C0FD576}"/>
              </a:ext>
            </a:extLst>
          </p:cNvPr>
          <p:cNvSpPr/>
          <p:nvPr/>
        </p:nvSpPr>
        <p:spPr>
          <a:xfrm>
            <a:off x="1367644" y="657190"/>
            <a:ext cx="6408712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추가정보작성</a:t>
            </a:r>
            <a:endParaRPr lang="en-US" altLang="ko-K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C726846-F951-447C-9E0C-B78CC640BB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745472"/>
            <a:ext cx="3954312" cy="2497460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5CCF606A-F23B-4A97-93D2-E9F0B65E7AA0}"/>
              </a:ext>
            </a:extLst>
          </p:cNvPr>
          <p:cNvSpPr/>
          <p:nvPr/>
        </p:nvSpPr>
        <p:spPr>
          <a:xfrm>
            <a:off x="1197287" y="2848030"/>
            <a:ext cx="3152561" cy="1329115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25981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67544" y="1631941"/>
            <a:ext cx="820891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eriod"/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직급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학년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및 회원권한 선택</a:t>
            </a:r>
            <a:b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연구활동종사자＇로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선택해야하는 대상자들은 잘 선택이 되었는지 다시 한 번 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확인요망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228600" indent="-228600">
              <a:buAutoNum type="arabicPeriod"/>
            </a:pP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228600" indent="-228600">
              <a:buAutoNum type="arabicPeriod"/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정확한 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학과명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입력하기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기존 가입자도 잘 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입력되어있는지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확인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&lt;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잘못된 입력 → 올바른 입력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&gt;</a:t>
            </a:r>
          </a:p>
          <a:p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소방 → 소방안전학부</a:t>
            </a:r>
          </a:p>
          <a:p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응급 → 응급구조학과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건축 → 건축공학과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3.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정확한 학번 입력하기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기존 가입자도 잘 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입력되어있는지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확인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&lt;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잘못된 입력 → 올바른 입력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&gt;</a:t>
            </a:r>
          </a:p>
          <a:p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2018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→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201811654</a:t>
            </a:r>
          </a:p>
          <a:p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2020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→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202012486</a:t>
            </a:r>
          </a:p>
          <a:p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4.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신입생 혹은 편입생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, 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전과생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등의 경우 수험번호나 이전 학교 및 학과의 학번을 쓰는 경우가 있으므로 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주의요망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22EE139C-7AC7-473D-88E1-F3C2E17728ED}"/>
              </a:ext>
            </a:extLst>
          </p:cNvPr>
          <p:cNvSpPr/>
          <p:nvPr/>
        </p:nvSpPr>
        <p:spPr>
          <a:xfrm>
            <a:off x="2638792" y="615960"/>
            <a:ext cx="3866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28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주의사항</a:t>
            </a:r>
            <a:endParaRPr lang="en-US" altLang="ko-KR" sz="28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460875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225541"/>
            <a:ext cx="4680520" cy="3715421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2041" y="2944751"/>
            <a:ext cx="4211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연구실안전교육시스템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홈페이지로 돌아와서 로그인 하기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1763687" y="2719001"/>
            <a:ext cx="1800201" cy="193870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85090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813" y="1225541"/>
            <a:ext cx="4537949" cy="3715421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2041" y="2944751"/>
            <a:ext cx="4211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수강신청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3370450" y="1438361"/>
            <a:ext cx="329192" cy="190742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38995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71" y="1225541"/>
            <a:ext cx="4489633" cy="3715421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2041" y="2944751"/>
            <a:ext cx="4211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온라인교육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1763688" y="2353444"/>
            <a:ext cx="1224136" cy="71587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26503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71" y="1292554"/>
            <a:ext cx="4489633" cy="3581394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2040" y="1336152"/>
            <a:ext cx="4211960" cy="3465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수강하고자 하는 강의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수강신청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</a:t>
            </a:r>
            <a:b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강의마다 해당 이수 인정 시간이 존재하며</a:t>
            </a:r>
            <a:b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총합 시간이 조건시간 이상이어야 함 </a:t>
            </a:r>
            <a:b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유해인자 연구실 및 실습실 사용자는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6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시간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,</a:t>
            </a:r>
            <a:b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그외의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연구실 및 실습실 사용자는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3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시간 이수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,</a:t>
            </a:r>
            <a:b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신규교육대상자는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2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시간 이수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pPr algn="ctr">
              <a:lnSpc>
                <a:spcPct val="150000"/>
              </a:lnSpc>
            </a:pP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600" b="1" dirty="0">
                <a:solidFill>
                  <a:srgbClr val="FF0000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유해인자 연구실 및 실습실</a:t>
            </a:r>
            <a:endParaRPr lang="en-US" altLang="ko-KR" sz="1600" b="1" dirty="0">
              <a:solidFill>
                <a:srgbClr val="FF0000"/>
              </a:solidFill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소방안전학부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–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시약실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,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연소실험실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철도건설시스템학부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–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철도 환경 실습실</a:t>
            </a:r>
            <a:b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외식조리영양학부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–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식품분석실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,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식품미생물실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, 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식품생화학실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,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조리과학연구센터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1979712" y="2579979"/>
            <a:ext cx="1368152" cy="288032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5A27B387-89EB-4F42-B671-1E08DA947111}"/>
              </a:ext>
            </a:extLst>
          </p:cNvPr>
          <p:cNvSpPr/>
          <p:nvPr/>
        </p:nvSpPr>
        <p:spPr>
          <a:xfrm>
            <a:off x="3805049" y="3037519"/>
            <a:ext cx="630317" cy="336301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14798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71" y="1229532"/>
            <a:ext cx="4489633" cy="3707439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4971" y="2944751"/>
            <a:ext cx="4211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교육안내내용확인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동의 체크 후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신청완료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935596" y="2141630"/>
            <a:ext cx="2016224" cy="499846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62383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71" y="1273325"/>
            <a:ext cx="4489633" cy="3619854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4971" y="2944751"/>
            <a:ext cx="4211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신청완료 후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나의 강의실 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이동＇클릭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2267742" y="4256690"/>
            <a:ext cx="792090" cy="346841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96141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71" y="1273324"/>
            <a:ext cx="4489633" cy="3619856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4971" y="2944751"/>
            <a:ext cx="4211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강의 수강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837885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971600" y="1463947"/>
            <a:ext cx="7200800" cy="1368152"/>
          </a:xfrm>
          <a:prstGeom prst="rect">
            <a:avLst/>
          </a:prstGeom>
          <a:solidFill>
            <a:schemeClr val="dk1">
              <a:alpha val="3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59632" y="1824857"/>
            <a:ext cx="6696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100%</a:t>
            </a:r>
            <a:r>
              <a:rPr lang="ko-KR" altLang="en-US" dirty="0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 강의 수강 이후 시험 및 설문조사 하기</a:t>
            </a:r>
            <a:br>
              <a:rPr lang="en-US" altLang="ko-KR" dirty="0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</a:br>
            <a:r>
              <a:rPr lang="en-US" altLang="ko-KR" dirty="0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(</a:t>
            </a:r>
            <a:r>
              <a:rPr lang="ko-KR" altLang="en-US" dirty="0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시험 점수가 낮을 시 재수강</a:t>
            </a:r>
            <a:r>
              <a:rPr lang="en-US" altLang="ko-KR" dirty="0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)</a:t>
            </a:r>
            <a:endParaRPr lang="en-US" altLang="ko-KR" dirty="0">
              <a:solidFill>
                <a:schemeClr val="bg1">
                  <a:lumMod val="50000"/>
                </a:schemeClr>
              </a:solidFill>
              <a:latin typeface="나눔바른고딕OTF Light" pitchFamily="50" charset="-127"/>
              <a:ea typeface="나눔바른고딕OTF Light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971600" y="3192139"/>
            <a:ext cx="7200800" cy="1368152"/>
          </a:xfrm>
          <a:prstGeom prst="rect">
            <a:avLst/>
          </a:prstGeom>
          <a:solidFill>
            <a:schemeClr val="dk1">
              <a:alpha val="3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1259632" y="3691549"/>
            <a:ext cx="6696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수료증 발급이 완료되면 해당 강의 이수 완료</a:t>
            </a:r>
            <a:endParaRPr lang="en-US" altLang="ko-KR" sz="1200" dirty="0">
              <a:solidFill>
                <a:prstClr val="white">
                  <a:lumMod val="50000"/>
                </a:prstClr>
              </a:solidFill>
              <a:latin typeface="나눔바른고딕OTF Light" pitchFamily="50" charset="-127"/>
              <a:ea typeface="나눔바른고딕OTF Light" pitchFamily="50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018377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971600" y="1463947"/>
            <a:ext cx="7200800" cy="1368152"/>
          </a:xfrm>
          <a:prstGeom prst="rect">
            <a:avLst/>
          </a:prstGeom>
          <a:solidFill>
            <a:schemeClr val="dk1">
              <a:alpha val="3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59632" y="1824857"/>
            <a:ext cx="6696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강의 종류와 상관없이 정해진 시간 교육 이수하기</a:t>
            </a:r>
            <a:br>
              <a:rPr lang="en-US" altLang="ko-KR" dirty="0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</a:br>
            <a:r>
              <a:rPr lang="en-US" altLang="ko-KR" dirty="0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(</a:t>
            </a:r>
            <a:r>
              <a:rPr lang="ko-KR" altLang="en-US" dirty="0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이수시간 초과는 상관이 없으나 미달 금지</a:t>
            </a:r>
            <a:r>
              <a:rPr lang="en-US" altLang="ko-KR" dirty="0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)</a:t>
            </a:r>
            <a:endParaRPr lang="en-US" altLang="ko-KR" dirty="0">
              <a:solidFill>
                <a:schemeClr val="bg1">
                  <a:lumMod val="50000"/>
                </a:schemeClr>
              </a:solidFill>
              <a:latin typeface="나눔바른고딕OTF Light" pitchFamily="50" charset="-127"/>
              <a:ea typeface="나눔바른고딕OTF Light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971600" y="3192139"/>
            <a:ext cx="7200800" cy="1368152"/>
          </a:xfrm>
          <a:prstGeom prst="rect">
            <a:avLst/>
          </a:prstGeom>
          <a:solidFill>
            <a:schemeClr val="dk1">
              <a:alpha val="3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1259632" y="3691549"/>
            <a:ext cx="6696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수료증은 별도의 출력이나 파일로 제출할 필요 없음</a:t>
            </a:r>
            <a:endParaRPr lang="en-US" altLang="ko-KR" sz="1200" dirty="0">
              <a:solidFill>
                <a:prstClr val="white">
                  <a:lumMod val="50000"/>
                </a:prstClr>
              </a:solidFill>
              <a:latin typeface="나눔바른고딕OTF Light" pitchFamily="50" charset="-127"/>
              <a:ea typeface="나눔바른고딕OTF Light" pitchFamily="50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06049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0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203848" y="2353444"/>
            <a:ext cx="2736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ko-KR" sz="1400" dirty="0">
                <a:latin typeface="나눔바른고딕OTF Light" pitchFamily="50" charset="-127"/>
                <a:ea typeface="나눔바른고딕OTF Light" pitchFamily="50" charset="-127"/>
              </a:rPr>
              <a:t>THANK YOU  FOR YOUR TIME</a:t>
            </a:r>
          </a:p>
          <a:p>
            <a:pPr algn="dist"/>
            <a:r>
              <a:rPr lang="ko-KR" altLang="en-US" spc="-300" dirty="0">
                <a:latin typeface="SM세명조 Std Regular" pitchFamily="50" charset="-127"/>
                <a:ea typeface="SM세명조 Std Regular" pitchFamily="50" charset="-127"/>
              </a:rPr>
              <a:t>감사합니다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D4EDA64-04F7-4874-A2BE-5AEF1C905DB0}"/>
              </a:ext>
            </a:extLst>
          </p:cNvPr>
          <p:cNvSpPr txBox="1"/>
          <p:nvPr/>
        </p:nvSpPr>
        <p:spPr>
          <a:xfrm>
            <a:off x="2402915" y="4421931"/>
            <a:ext cx="43204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solidFill>
                  <a:srgbClr val="C00000"/>
                </a:solidFill>
                <a:latin typeface="나눔바른고딕OTF Light" pitchFamily="50" charset="-127"/>
                <a:ea typeface="나눔바른고딕OTF Light" pitchFamily="50" charset="-127"/>
              </a:rPr>
              <a:t>재난안전실</a:t>
            </a:r>
            <a:endParaRPr lang="en-US" altLang="ko-KR" sz="1400" dirty="0">
              <a:solidFill>
                <a:srgbClr val="C00000"/>
              </a:solidFill>
              <a:latin typeface="나눔바른고딕OTF Light" pitchFamily="50" charset="-127"/>
              <a:ea typeface="나눔바른고딕OTF Light" pitchFamily="50" charset="-127"/>
            </a:endParaRPr>
          </a:p>
        </p:txBody>
      </p:sp>
      <p:pic>
        <p:nvPicPr>
          <p:cNvPr id="11" name="_x262582096" descr="EMB000029a02c63">
            <a:extLst>
              <a:ext uri="{FF2B5EF4-FFF2-40B4-BE49-F238E27FC236}">
                <a16:creationId xmlns:a16="http://schemas.microsoft.com/office/drawing/2014/main" id="{62AECCA6-94DA-4889-B56B-6B8CE91A9F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5083" y="4801716"/>
            <a:ext cx="1296144" cy="595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갤러리">
  <a:themeElements>
    <a:clrScheme name="갤러리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갤러리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갤러리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1452</TotalTime>
  <Words>703</Words>
  <Application>Microsoft Office PowerPoint</Application>
  <PresentationFormat>화면 슬라이드 쇼(16:10)</PresentationFormat>
  <Paragraphs>150</Paragraphs>
  <Slides>27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27</vt:i4>
      </vt:variant>
    </vt:vector>
  </HeadingPairs>
  <TitlesOfParts>
    <vt:vector size="39" baseType="lpstr">
      <vt:lpstr>나눔명조</vt:lpstr>
      <vt:lpstr>HY그래픽M</vt:lpstr>
      <vt:lpstr>Wingdings</vt:lpstr>
      <vt:lpstr>Gill Sans MT</vt:lpstr>
      <vt:lpstr>나눔바른고딕OTF Light</vt:lpstr>
      <vt:lpstr>Arial</vt:lpstr>
      <vt:lpstr>SM세명조 Std Regular</vt:lpstr>
      <vt:lpstr>맑은 고딕</vt:lpstr>
      <vt:lpstr>HY헤드라인M</vt:lpstr>
      <vt:lpstr>휴먼둥근헤드라인</vt:lpstr>
      <vt:lpstr>디자인 사용자 지정</vt:lpstr>
      <vt:lpstr>갤러리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LG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minhee park</dc:creator>
  <cp:lastModifiedBy>admin</cp:lastModifiedBy>
  <cp:revision>36</cp:revision>
  <dcterms:created xsi:type="dcterms:W3CDTF">2016-07-27T03:53:32Z</dcterms:created>
  <dcterms:modified xsi:type="dcterms:W3CDTF">2022-06-30T06:42:16Z</dcterms:modified>
</cp:coreProperties>
</file>